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aleway" panose="020F0502020204030204" pitchFamily="2" charset="-94"/>
      <p:regular r:id="rId13"/>
    </p:embeddedFont>
    <p:embeddedFont>
      <p:font typeface="Roboto" panose="02000000000000000000" pitchFamily="2" charset="0"/>
      <p:regular r:id="rId14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6" d="100"/>
          <a:sy n="46" d="100"/>
        </p:scale>
        <p:origin x="54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78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27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2795"/>
            <a:ext cx="6168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Hava Kalitesi ML Projesi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117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14800"/>
            <a:ext cx="69630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Makine Öğrenmesi Yöntemleri ile Hava Kalitesi Analizi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809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Şerife Sümeyye Ocak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5037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44660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TEŞEKKÜRLER!</a:t>
            </a:r>
            <a:endParaRPr lang="en-US" sz="13350" dirty="0"/>
          </a:p>
        </p:txBody>
      </p:sp>
      <p:sp>
        <p:nvSpPr>
          <p:cNvPr id="4" name="Text 1"/>
          <p:cNvSpPr/>
          <p:nvPr/>
        </p:nvSpPr>
        <p:spPr>
          <a:xfrm>
            <a:off x="4479846" y="64112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79822"/>
            <a:ext cx="4932045" cy="435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 Tanımı ve Veri Kümesi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9600" y="1263491"/>
            <a:ext cx="13411200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 projenin temel amacı, makine öğrenmesi algoritmaları kullanarak hava kalitesi sınıflarını (</a:t>
            </a:r>
            <a:r>
              <a:rPr lang="en-US" sz="1350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İyi, Orta, Kötü, Tehlikeli</a:t>
            </a: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doğru bir şekilde tahmin etmektir. Temiz hava, yaşam kalitesi ve halk sağlığı için kritik öneme sahiptir.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09600" y="2277785"/>
            <a:ext cx="6618565" cy="1566148"/>
          </a:xfrm>
          <a:prstGeom prst="roundRect">
            <a:avLst>
              <a:gd name="adj" fmla="val 7006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Shape 3"/>
          <p:cNvSpPr/>
          <p:nvPr/>
        </p:nvSpPr>
        <p:spPr>
          <a:xfrm>
            <a:off x="609600" y="2254925"/>
            <a:ext cx="6618565" cy="91440"/>
          </a:xfrm>
          <a:prstGeom prst="roundRect">
            <a:avLst>
              <a:gd name="adj" fmla="val 80007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Shape 4"/>
          <p:cNvSpPr/>
          <p:nvPr/>
        </p:nvSpPr>
        <p:spPr>
          <a:xfrm>
            <a:off x="3657600" y="2016562"/>
            <a:ext cx="522446" cy="522446"/>
          </a:xfrm>
          <a:prstGeom prst="roundRect">
            <a:avLst>
              <a:gd name="adj" fmla="val 175023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" name="Text 5"/>
          <p:cNvSpPr/>
          <p:nvPr/>
        </p:nvSpPr>
        <p:spPr>
          <a:xfrm>
            <a:off x="3814286" y="2147173"/>
            <a:ext cx="208955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06529" y="2713196"/>
            <a:ext cx="217729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Hedef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806529" y="3089791"/>
            <a:ext cx="6224707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Hava Kalitesi Sınıflandırması: İyi, Orta, Kötü, Tehlikeli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7402235" y="2277785"/>
            <a:ext cx="6618565" cy="1566148"/>
          </a:xfrm>
          <a:prstGeom prst="roundRect">
            <a:avLst>
              <a:gd name="adj" fmla="val 7006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Shape 9"/>
          <p:cNvSpPr/>
          <p:nvPr/>
        </p:nvSpPr>
        <p:spPr>
          <a:xfrm>
            <a:off x="7402235" y="2254925"/>
            <a:ext cx="6618565" cy="91440"/>
          </a:xfrm>
          <a:prstGeom prst="roundRect">
            <a:avLst>
              <a:gd name="adj" fmla="val 80007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2" name="Shape 10"/>
          <p:cNvSpPr/>
          <p:nvPr/>
        </p:nvSpPr>
        <p:spPr>
          <a:xfrm>
            <a:off x="10450235" y="2016562"/>
            <a:ext cx="522446" cy="522446"/>
          </a:xfrm>
          <a:prstGeom prst="roundRect">
            <a:avLst>
              <a:gd name="adj" fmla="val 175023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Text 11"/>
          <p:cNvSpPr/>
          <p:nvPr/>
        </p:nvSpPr>
        <p:spPr>
          <a:xfrm>
            <a:off x="10606921" y="2147173"/>
            <a:ext cx="208955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99164" y="2713196"/>
            <a:ext cx="217729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Veri Kaynağı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99164" y="3089791"/>
            <a:ext cx="622470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Kaggle: Air Quality and Pollution Assessment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609600" y="4039791"/>
            <a:ext cx="1341120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 seti, çeşitli çevresel parametreleri içermektedir.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609600" y="4688324"/>
            <a:ext cx="217729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Öne Çıkan Özellikler: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609600" y="5134570"/>
            <a:ext cx="4049673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Sıcaklık (Temperature)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609600" y="5474137"/>
            <a:ext cx="4049673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Nem (Humidity)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609600" y="5813703"/>
            <a:ext cx="4049673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PM2.5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609600" y="6153269"/>
            <a:ext cx="4049673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PM10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609600" y="6492835"/>
            <a:ext cx="4049673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NO2, SO2, CO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609600" y="6832402"/>
            <a:ext cx="4049673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Nüfus Yoğunluğu (Population Density)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5091708" y="4688324"/>
            <a:ext cx="217729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Veri Seti Önizlemesi</a:t>
            </a:r>
            <a:endParaRPr lang="en-US" sz="1700" dirty="0"/>
          </a:p>
        </p:txBody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662" y="5156359"/>
            <a:ext cx="2532459" cy="1213247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9226510" y="4670941"/>
            <a:ext cx="4809292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pic>
        <p:nvPicPr>
          <p:cNvPr id="2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510" y="5145405"/>
            <a:ext cx="2717721" cy="24083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4103" y="348972"/>
            <a:ext cx="292441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Keşifsel Veri Analizi (EDA)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444103" y="919996"/>
            <a:ext cx="13742194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 setini anlamak ve modelleme öncesi hazırlık yapmak için kapsamlı bir keşifsel veri analizi gerçekleştirdik. Bu aşama, verideki kalıpları ve anormallikleri ortaya çıkarmak için kritik öneme sahiptir.</a:t>
            </a:r>
            <a:endParaRPr lang="en-US" sz="950" dirty="0"/>
          </a:p>
        </p:txBody>
      </p:sp>
      <p:sp>
        <p:nvSpPr>
          <p:cNvPr id="4" name="Shape 2"/>
          <p:cNvSpPr/>
          <p:nvPr/>
        </p:nvSpPr>
        <p:spPr>
          <a:xfrm>
            <a:off x="444103" y="1265753"/>
            <a:ext cx="4496157" cy="1456611"/>
          </a:xfrm>
          <a:prstGeom prst="roundRect">
            <a:avLst>
              <a:gd name="adj" fmla="val 366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Shape 3"/>
          <p:cNvSpPr/>
          <p:nvPr/>
        </p:nvSpPr>
        <p:spPr>
          <a:xfrm>
            <a:off x="578525" y="1400175"/>
            <a:ext cx="380643" cy="380643"/>
          </a:xfrm>
          <a:prstGeom prst="roundRect">
            <a:avLst>
              <a:gd name="adj" fmla="val 24020107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81" y="1483400"/>
            <a:ext cx="171331" cy="21407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78525" y="1907619"/>
            <a:ext cx="1586389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Eksik Değer Kontrolü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8525" y="2181939"/>
            <a:ext cx="4227314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 bütünlüğünü sağlamak için eksik değerlerin tespiti ve yönetimi.</a:t>
            </a:r>
            <a:endParaRPr lang="en-US" sz="950" dirty="0"/>
          </a:p>
        </p:txBody>
      </p:sp>
      <p:sp>
        <p:nvSpPr>
          <p:cNvPr id="9" name="Shape 6"/>
          <p:cNvSpPr/>
          <p:nvPr/>
        </p:nvSpPr>
        <p:spPr>
          <a:xfrm>
            <a:off x="5067062" y="1265753"/>
            <a:ext cx="4496157" cy="1456611"/>
          </a:xfrm>
          <a:prstGeom prst="roundRect">
            <a:avLst>
              <a:gd name="adj" fmla="val 366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0" name="Shape 7"/>
          <p:cNvSpPr/>
          <p:nvPr/>
        </p:nvSpPr>
        <p:spPr>
          <a:xfrm>
            <a:off x="5201483" y="1400175"/>
            <a:ext cx="380643" cy="380643"/>
          </a:xfrm>
          <a:prstGeom prst="roundRect">
            <a:avLst>
              <a:gd name="adj" fmla="val 24020107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139" y="1483400"/>
            <a:ext cx="171331" cy="21407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201483" y="1907619"/>
            <a:ext cx="1586389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Korelasyon Analizi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5201483" y="2181939"/>
            <a:ext cx="4227314" cy="406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Değişkenler arasındaki ilişkileri anlamak için korelasyon matrisi oluşturulması.</a:t>
            </a:r>
            <a:endParaRPr lang="en-US" sz="950" dirty="0"/>
          </a:p>
        </p:txBody>
      </p:sp>
      <p:sp>
        <p:nvSpPr>
          <p:cNvPr id="14" name="Shape 10"/>
          <p:cNvSpPr/>
          <p:nvPr/>
        </p:nvSpPr>
        <p:spPr>
          <a:xfrm>
            <a:off x="9690021" y="1265753"/>
            <a:ext cx="4496157" cy="1456611"/>
          </a:xfrm>
          <a:prstGeom prst="roundRect">
            <a:avLst>
              <a:gd name="adj" fmla="val 366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5" name="Shape 11"/>
          <p:cNvSpPr/>
          <p:nvPr/>
        </p:nvSpPr>
        <p:spPr>
          <a:xfrm>
            <a:off x="9824442" y="1400175"/>
            <a:ext cx="380643" cy="380643"/>
          </a:xfrm>
          <a:prstGeom prst="roundRect">
            <a:avLst>
              <a:gd name="adj" fmla="val 24020107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9098" y="1483400"/>
            <a:ext cx="171331" cy="21407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24442" y="1907619"/>
            <a:ext cx="1586389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Aykırı Değer Analizi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9824442" y="2181939"/>
            <a:ext cx="4227314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performansını etkileyebilecek aykırı gözlemlerin belirlenmesi.</a:t>
            </a:r>
            <a:endParaRPr lang="en-US" sz="950" dirty="0"/>
          </a:p>
        </p:txBody>
      </p:sp>
      <p:sp>
        <p:nvSpPr>
          <p:cNvPr id="19" name="Text 14"/>
          <p:cNvSpPr/>
          <p:nvPr/>
        </p:nvSpPr>
        <p:spPr>
          <a:xfrm>
            <a:off x="444103" y="2991922"/>
            <a:ext cx="1586389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Korelasyon Isı Haritası</a:t>
            </a:r>
            <a:endParaRPr lang="en-US" sz="120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03" y="3332917"/>
            <a:ext cx="5687497" cy="496562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477601" y="2991922"/>
            <a:ext cx="1586389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PM2.5 Aykırı Değerler</a:t>
            </a:r>
            <a:endParaRPr lang="en-US" sz="120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601" y="3332917"/>
            <a:ext cx="4457938" cy="32998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695" y="477441"/>
            <a:ext cx="4265890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Boyut İndirgeme Teknikleri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7695" y="1106805"/>
            <a:ext cx="13415010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Yüksek boyutlu veri setlerinde çalışırken, bilgi kaybını minimize ederek veri boyutunu düşürmek, model performansını artırabilir ve hesaplama maliyetlerini azaltabilir. Bu teknikler, verinin daha iyi görselleştirilmesine de olanak tanır.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90" y="1857375"/>
            <a:ext cx="173593" cy="21705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07695" y="2129552"/>
            <a:ext cx="4355902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3"/>
          <p:cNvSpPr/>
          <p:nvPr/>
        </p:nvSpPr>
        <p:spPr>
          <a:xfrm>
            <a:off x="1435537" y="2262068"/>
            <a:ext cx="2700218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PCA (Temel Bileşen Analizi)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07695" y="2637473"/>
            <a:ext cx="4355902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Verideki maksimum varyansı açıklayan bileşenleri bularak boyutu indirger.</a:t>
            </a:r>
            <a:endParaRPr lang="en-US" sz="1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284" y="1857375"/>
            <a:ext cx="173593" cy="217051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137190" y="2129552"/>
            <a:ext cx="4355902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Text 6"/>
          <p:cNvSpPr/>
          <p:nvPr/>
        </p:nvSpPr>
        <p:spPr>
          <a:xfrm>
            <a:off x="5712857" y="2262068"/>
            <a:ext cx="3204567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LDA (Lineer Diskriminant Analizi)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5137190" y="2637473"/>
            <a:ext cx="4355902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Sınıflar arasındaki ayrımı maksimize eden yeni boyutlar oluşturur.</a:t>
            </a:r>
            <a:endParaRPr lang="en-US" sz="13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7898" y="1857375"/>
            <a:ext cx="173593" cy="217051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9666684" y="2129552"/>
            <a:ext cx="4356021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Text 9"/>
          <p:cNvSpPr/>
          <p:nvPr/>
        </p:nvSpPr>
        <p:spPr>
          <a:xfrm>
            <a:off x="9671447" y="2262068"/>
            <a:ext cx="4346496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t-SNE (t-dağılımlı Stokastik Komşu Gömme)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9666684" y="2637473"/>
            <a:ext cx="4356021" cy="83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Yüksek boyutlu veriyi düşük boyuta indirgeyerek görselleştirmeyi sağlar, özellikle karmaşık ilişkileri ortaya çıkarır.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607695" y="3969425"/>
            <a:ext cx="2170509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PCA Saçılım Grafiği</a:t>
            </a:r>
            <a:endParaRPr lang="en-US" sz="17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" y="4435912"/>
            <a:ext cx="3046928" cy="241887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227677" y="3969425"/>
            <a:ext cx="2170509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LDA Saçılım Grafiği</a:t>
            </a:r>
            <a:endParaRPr lang="en-US" sz="17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677" y="4435912"/>
            <a:ext cx="3046928" cy="2418874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9847659" y="3969425"/>
            <a:ext cx="2170509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t-SNE Görselleştirme</a:t>
            </a:r>
            <a:endParaRPr lang="en-US" sz="170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7659" y="4435912"/>
            <a:ext cx="4188738" cy="33254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414814"/>
            <a:ext cx="241184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Sınıflandırma Modelleri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92511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Hava kalitesi sınıflarını tahmin etmek için çeşitli makine öğrenmesi sınıflandırma algoritmalarını kullandık. Her modelin kendine özgü güçlü ve zayıf yönleri bulunmaktadır, bu yüzden kapsamlı bir karşılaştırma yaptık.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96835" y="1411486"/>
            <a:ext cx="4536638" cy="1524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Text 3"/>
          <p:cNvSpPr/>
          <p:nvPr/>
        </p:nvSpPr>
        <p:spPr>
          <a:xfrm>
            <a:off x="1956316" y="149864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Lojistik Regresyon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396835" y="1743789"/>
            <a:ext cx="453663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Doğrusal bir sınıflandırıcı olup, olasılıksal tahminler sunar. L1/L2 düzenlileştirme ile aşırı uydurma (overfitting) azaltılır.</a:t>
            </a:r>
            <a:endParaRPr lang="en-US" sz="850" dirty="0"/>
          </a:p>
        </p:txBody>
      </p:sp>
      <p:sp>
        <p:nvSpPr>
          <p:cNvPr id="7" name="Shape 5"/>
          <p:cNvSpPr/>
          <p:nvPr/>
        </p:nvSpPr>
        <p:spPr>
          <a:xfrm>
            <a:off x="5046821" y="1411486"/>
            <a:ext cx="4536638" cy="1524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Text 6"/>
          <p:cNvSpPr/>
          <p:nvPr/>
        </p:nvSpPr>
        <p:spPr>
          <a:xfrm>
            <a:off x="6332815" y="1498640"/>
            <a:ext cx="196465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Karar Ağacı &amp; Rastgele Orman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046821" y="1743789"/>
            <a:ext cx="453663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Karar ağaçları basit ve yorumlanabilirken, Rastgele Orman birden çok ağacın topluluğu ile daha yüksek performans sağlar.</a:t>
            </a:r>
            <a:endParaRPr lang="en-US" sz="850" dirty="0"/>
          </a:p>
        </p:txBody>
      </p:sp>
      <p:sp>
        <p:nvSpPr>
          <p:cNvPr id="10" name="Shape 8"/>
          <p:cNvSpPr/>
          <p:nvPr/>
        </p:nvSpPr>
        <p:spPr>
          <a:xfrm>
            <a:off x="9696807" y="1411486"/>
            <a:ext cx="4536638" cy="1524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Text 9"/>
          <p:cNvSpPr/>
          <p:nvPr/>
        </p:nvSpPr>
        <p:spPr>
          <a:xfrm>
            <a:off x="11256288" y="149864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SVM &amp; KNN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9696807" y="1743789"/>
            <a:ext cx="453663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Destek Vektör Makineleri (SVM) veri noktalarını en iyi ayıran hiper düzlemi bulurken, K-En Yakın Komşular (KNN) basit mesafe tabanlı sınıflandırma yapar.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396835" y="2361724"/>
            <a:ext cx="222361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Performans Metrikleri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396835" y="274439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Doğruluk (Accuracy):</a:t>
            </a: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Doğru tahmin edilen örneklerin oranı.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396835" y="296549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Hassasiyet (Precision):</a:t>
            </a: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Pozitif tahminlerin ne kadarının doğru olduğu.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396835" y="318658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Duyarlılık (Recall):</a:t>
            </a: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Gerçek pozitiflerin ne kadarının yakalandığı.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396835" y="340768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F1 Skoru:</a:t>
            </a: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Hassasiyet ve duyarlılığın harmonik ortalaması.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396835" y="362878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AUC (Alan Altında Eğri):</a:t>
            </a: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Sınıflandırıcının ayrım gücünü gösterir.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396835" y="4051102"/>
            <a:ext cx="212538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Rastgele Orman Karışıklık Matrisi</a:t>
            </a:r>
            <a:endParaRPr lang="en-US" sz="110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4355783"/>
            <a:ext cx="4104084" cy="3331369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7461171" y="4051102"/>
            <a:ext cx="183011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Karşılaştırma Tablosu</a:t>
            </a:r>
            <a:endParaRPr lang="en-US" sz="1100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171" y="4355783"/>
            <a:ext cx="2665214" cy="7584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023" y="444698"/>
            <a:ext cx="3417808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Düzenlileştirme Etkileri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66023" y="1172408"/>
            <a:ext cx="13498354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Makine öğrenmesi modellerinde aşırı uydurmayı (overfitting) önlemek ve genelleştirme yeteneğini artırmak için düzenlileştirme teknikleri uygulandı. Bu teknikler, modelin karmaşıklığını kontrol ederek daha sağlam tahminler yapmasını sağlar.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566023" y="1871543"/>
            <a:ext cx="6668333" cy="1464112"/>
          </a:xfrm>
          <a:prstGeom prst="roundRect">
            <a:avLst>
              <a:gd name="adj" fmla="val 2651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Text 3"/>
          <p:cNvSpPr/>
          <p:nvPr/>
        </p:nvSpPr>
        <p:spPr>
          <a:xfrm>
            <a:off x="735330" y="2040850"/>
            <a:ext cx="2507933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Lojistik Regresyon: L1 vs L2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35330" y="2390537"/>
            <a:ext cx="6329720" cy="775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L1 (Lasso):</a:t>
            </a: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Modeldeki bazı özelliklerin katsayılarını sıfıra yakınlaştırarak özellik seçimi yapar.</a:t>
            </a:r>
            <a:r>
              <a:rPr lang="en-US" sz="125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L2 (Ridge):</a:t>
            </a: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Katsayıları küçülterek tüm özelliklerin modelde kalmasını sağlar.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7396043" y="1871543"/>
            <a:ext cx="6668333" cy="1464112"/>
          </a:xfrm>
          <a:prstGeom prst="roundRect">
            <a:avLst>
              <a:gd name="adj" fmla="val 2651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8" name="Text 6"/>
          <p:cNvSpPr/>
          <p:nvPr/>
        </p:nvSpPr>
        <p:spPr>
          <a:xfrm>
            <a:off x="7565350" y="2040850"/>
            <a:ext cx="2640449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SVM: C Parametresinin Etkisi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5350" y="2390537"/>
            <a:ext cx="6329720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 Parametresi:</a:t>
            </a: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Modelin sınıflandırma hatalarını ne kadar tolere edeceğini belirler. Küçük C, daha geniş marj ve daha fazla hata toleransı anlamına gelir.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566023" y="3517583"/>
            <a:ext cx="13498354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 teknikler, modelin eğitim verisine aşırı uyumunu engelleyerek, yeni ve görünmeyen verilere daha iyi genellenebilirlik kazandırır.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566023" y="4018717"/>
            <a:ext cx="3641169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L1 ve L2 Düzenlileştirme Karşılaştırması</a:t>
            </a:r>
            <a:endParaRPr lang="en-US" sz="15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408" y="4513898"/>
            <a:ext cx="4289584" cy="32749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955" y="467439"/>
            <a:ext cx="3399711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Kümeleme Analizi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94955" y="1232178"/>
            <a:ext cx="13440489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Hava kalitesi verisindeki doğal grupları keşfetmek ve verinin yapısını denetimsiz bir şekilde anlamak için kümeleme algoritmaları kullandık. Bu analiz, veri içindeki gizli desenleri ortaya çıkarabilir.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94955" y="1967270"/>
            <a:ext cx="4366855" cy="509945"/>
          </a:xfrm>
          <a:prstGeom prst="roundRect">
            <a:avLst>
              <a:gd name="adj" fmla="val 48002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927" y="2062877"/>
            <a:ext cx="254913" cy="31873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4858" y="2647117"/>
            <a:ext cx="4027051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K-Means Kümelemesi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764858" y="2966561"/>
            <a:ext cx="4027051" cy="435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Önceden belirlenmiş k sayıda küme oluşturur. Optimal 'k' değeri dirsek yöntemi ile belirlenmiştir.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5131713" y="1967270"/>
            <a:ext cx="4366855" cy="509945"/>
          </a:xfrm>
          <a:prstGeom prst="roundRect">
            <a:avLst>
              <a:gd name="adj" fmla="val 48002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684" y="2062877"/>
            <a:ext cx="254913" cy="31873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01615" y="2647117"/>
            <a:ext cx="4027051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DBSCAN Kümelemesi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301615" y="2966561"/>
            <a:ext cx="4027051" cy="435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Yoğunluk tabanlı bir algoritma olup, gürültüyü (noise) tanımlayabilir ve küme sayısını otomatik olarak belirleyebilir.</a:t>
            </a:r>
            <a:endParaRPr lang="en-US" sz="1050" dirty="0"/>
          </a:p>
        </p:txBody>
      </p:sp>
      <p:sp>
        <p:nvSpPr>
          <p:cNvPr id="12" name="Shape 8"/>
          <p:cNvSpPr/>
          <p:nvPr/>
        </p:nvSpPr>
        <p:spPr>
          <a:xfrm>
            <a:off x="9668470" y="1967270"/>
            <a:ext cx="4366855" cy="509945"/>
          </a:xfrm>
          <a:prstGeom prst="roundRect">
            <a:avLst>
              <a:gd name="adj" fmla="val 48002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4442" y="2062877"/>
            <a:ext cx="254913" cy="31873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38373" y="2647117"/>
            <a:ext cx="4027051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Görselleştirme ve Karşılaştırma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9838373" y="2966561"/>
            <a:ext cx="4027051" cy="435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Kümeleme sonuçları PCA ile görselleştirildi ve gerçek sınıflarla çapraz tablo (crosstab) ile karşılaştırıldı.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594955" y="3932634"/>
            <a:ext cx="2151936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Dirsek Yöntemi Grafiği</a:t>
            </a:r>
            <a:endParaRPr lang="en-US" sz="16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955" y="4389477"/>
            <a:ext cx="4203263" cy="266557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220414" y="3932634"/>
            <a:ext cx="2979658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K-Means Kümeleme Sonuçları</a:t>
            </a:r>
            <a:endParaRPr lang="en-US" sz="16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414" y="4389477"/>
            <a:ext cx="4203263" cy="3504367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9845873" y="3932634"/>
            <a:ext cx="2979301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DBSCAN Kümeleme Sonuçları</a:t>
            </a:r>
            <a:endParaRPr lang="en-US" sz="165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5873" y="4389477"/>
            <a:ext cx="4203263" cy="33243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695" y="493633"/>
            <a:ext cx="4253389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Sonuçların Karşılaştırılması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7695" y="1274921"/>
            <a:ext cx="13415010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Uyguladığımız çeşitli makine öğrenmesi modellerinin performanslarını detaylıca karşılaştırarak, hava kalitesi sınıflandırma görevi için en uygun çözümleri belirledik.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07695" y="1747838"/>
            <a:ext cx="3223498" cy="1386245"/>
          </a:xfrm>
          <a:prstGeom prst="roundRect">
            <a:avLst>
              <a:gd name="adj" fmla="val 791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Shape 3"/>
          <p:cNvSpPr/>
          <p:nvPr/>
        </p:nvSpPr>
        <p:spPr>
          <a:xfrm>
            <a:off x="584835" y="1747838"/>
            <a:ext cx="91440" cy="1386245"/>
          </a:xfrm>
          <a:prstGeom prst="roundRect">
            <a:avLst>
              <a:gd name="adj" fmla="val 79761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4"/>
          <p:cNvSpPr/>
          <p:nvPr/>
        </p:nvSpPr>
        <p:spPr>
          <a:xfrm>
            <a:off x="872728" y="1944291"/>
            <a:ext cx="2762012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 İyi Model Seçimi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872728" y="2270760"/>
            <a:ext cx="2762012" cy="66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Performans metriklerine göre </a:t>
            </a:r>
            <a:r>
              <a:rPr lang="en-US" sz="1050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Rastgele Orman</a:t>
            </a: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ve </a:t>
            </a:r>
            <a:r>
              <a:rPr lang="en-US" sz="1050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SVM</a:t>
            </a: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modelleri en başarılı sonuçları vermiştir.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4004786" y="1747838"/>
            <a:ext cx="3223617" cy="1386245"/>
          </a:xfrm>
          <a:prstGeom prst="roundRect">
            <a:avLst>
              <a:gd name="adj" fmla="val 791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9" name="Shape 7"/>
          <p:cNvSpPr/>
          <p:nvPr/>
        </p:nvSpPr>
        <p:spPr>
          <a:xfrm>
            <a:off x="3981926" y="1747838"/>
            <a:ext cx="91440" cy="1386245"/>
          </a:xfrm>
          <a:prstGeom prst="roundRect">
            <a:avLst>
              <a:gd name="adj" fmla="val 79761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Text 8"/>
          <p:cNvSpPr/>
          <p:nvPr/>
        </p:nvSpPr>
        <p:spPr>
          <a:xfrm>
            <a:off x="4269819" y="1944291"/>
            <a:ext cx="276213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Düzenlileştirme Etkileri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4269819" y="2270760"/>
            <a:ext cx="2762131" cy="66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Düzenlileştirme teknikleri, modellerin aşırı uydurmasını azaltmada ve genelleştirme yeteneğini artırmada etkili olmuştur.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7401997" y="1747838"/>
            <a:ext cx="3223498" cy="1386245"/>
          </a:xfrm>
          <a:prstGeom prst="roundRect">
            <a:avLst>
              <a:gd name="adj" fmla="val 791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3" name="Shape 11"/>
          <p:cNvSpPr/>
          <p:nvPr/>
        </p:nvSpPr>
        <p:spPr>
          <a:xfrm>
            <a:off x="7379137" y="1747838"/>
            <a:ext cx="91440" cy="1386245"/>
          </a:xfrm>
          <a:prstGeom prst="roundRect">
            <a:avLst>
              <a:gd name="adj" fmla="val 79761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Text 12"/>
          <p:cNvSpPr/>
          <p:nvPr/>
        </p:nvSpPr>
        <p:spPr>
          <a:xfrm>
            <a:off x="7667030" y="1944291"/>
            <a:ext cx="2762012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Boyut İndirgeme Gücü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7667030" y="2270760"/>
            <a:ext cx="2762012" cy="66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PCA ve LDA gibi boyut indirgeme teknikleri, hem görselleştirmeyi kolaylaştırmış hem de bazı modellerin performansını artırmıştır.</a:t>
            </a:r>
            <a:endParaRPr lang="en-US" sz="1050" dirty="0"/>
          </a:p>
        </p:txBody>
      </p:sp>
      <p:sp>
        <p:nvSpPr>
          <p:cNvPr id="16" name="Shape 14"/>
          <p:cNvSpPr/>
          <p:nvPr/>
        </p:nvSpPr>
        <p:spPr>
          <a:xfrm>
            <a:off x="10799088" y="1747838"/>
            <a:ext cx="3223617" cy="1386245"/>
          </a:xfrm>
          <a:prstGeom prst="roundRect">
            <a:avLst>
              <a:gd name="adj" fmla="val 791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7" name="Shape 15"/>
          <p:cNvSpPr/>
          <p:nvPr/>
        </p:nvSpPr>
        <p:spPr>
          <a:xfrm>
            <a:off x="10776228" y="1747838"/>
            <a:ext cx="91440" cy="1386245"/>
          </a:xfrm>
          <a:prstGeom prst="roundRect">
            <a:avLst>
              <a:gd name="adj" fmla="val 79761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8" name="Text 16"/>
          <p:cNvSpPr/>
          <p:nvPr/>
        </p:nvSpPr>
        <p:spPr>
          <a:xfrm>
            <a:off x="11064121" y="1944291"/>
            <a:ext cx="276213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Kümeleme ile Keşif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11064121" y="2270760"/>
            <a:ext cx="2762131" cy="66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Kümeleme analizi, hava kalitesi verisindeki doğal grupları ve yapıları denetimsiz bir şekilde ortaya çıkarmamızı sağlamıştır.</a:t>
            </a:r>
            <a:endParaRPr lang="en-US" sz="1050" dirty="0"/>
          </a:p>
        </p:txBody>
      </p:sp>
      <p:sp>
        <p:nvSpPr>
          <p:cNvPr id="20" name="Text 18"/>
          <p:cNvSpPr/>
          <p:nvPr/>
        </p:nvSpPr>
        <p:spPr>
          <a:xfrm>
            <a:off x="607695" y="3502938"/>
            <a:ext cx="2678668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Performans Tablosu</a:t>
            </a:r>
            <a:endParaRPr lang="en-US" sz="170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5" y="3969425"/>
            <a:ext cx="4097417" cy="1276707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5136356" y="3502938"/>
            <a:ext cx="2170628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ROC Eğrileri</a:t>
            </a:r>
            <a:endParaRPr lang="en-US" sz="1700" dirty="0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356" y="3969425"/>
            <a:ext cx="4281488" cy="3571161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9849088" y="3485555"/>
            <a:ext cx="418873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9088" y="3958471"/>
            <a:ext cx="4188738" cy="34938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146" y="468392"/>
            <a:ext cx="3407093" cy="425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 Çıkarımlar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96146" y="1234916"/>
            <a:ext cx="13438108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 kapsamlı çalışma sonucunda, hava kalitesi tahmininde makine öğrenmesi algoritmalarının etkinliğini ve potansiyelini açıkça gözlemledik. Elde edilen bulgular, gelecekteki çevresel modelleme çalışmalarına ışık tutmaktadır.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96146" y="1971556"/>
            <a:ext cx="383262" cy="38326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Text 3"/>
          <p:cNvSpPr/>
          <p:nvPr/>
        </p:nvSpPr>
        <p:spPr>
          <a:xfrm>
            <a:off x="1149668" y="2030016"/>
            <a:ext cx="7312581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Rastgele Orman</a:t>
            </a: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ve </a:t>
            </a:r>
            <a:r>
              <a:rPr lang="en-US" sz="1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SVM</a:t>
            </a: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en başarılı sınıflandırma modelleri olarak öne çıktı.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596146" y="2695456"/>
            <a:ext cx="383262" cy="38326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7" name="Text 5"/>
          <p:cNvSpPr/>
          <p:nvPr/>
        </p:nvSpPr>
        <p:spPr>
          <a:xfrm>
            <a:off x="1149668" y="2753916"/>
            <a:ext cx="9762649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Düzenlileştirme teknikleri, modellerin aşırı uydurmasını önleyerek genelleştirme yeteneklerini artırdı.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96146" y="3419356"/>
            <a:ext cx="383262" cy="38326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9" name="Text 7"/>
          <p:cNvSpPr/>
          <p:nvPr/>
        </p:nvSpPr>
        <p:spPr>
          <a:xfrm>
            <a:off x="1149668" y="3477816"/>
            <a:ext cx="9992201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PCA ve LDA gibi boyut indirgeme yöntemleri, verinin görselleştirilmesinde ve sınıf ayrımında </a:t>
            </a:r>
            <a:r>
              <a:rPr lang="en-US" sz="1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etkili oldu.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596146" y="4143256"/>
            <a:ext cx="383262" cy="38326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1" name="Text 9"/>
          <p:cNvSpPr/>
          <p:nvPr/>
        </p:nvSpPr>
        <p:spPr>
          <a:xfrm>
            <a:off x="1149668" y="4201716"/>
            <a:ext cx="8599170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Kümeleme analizi, hava kalitesi verisindeki </a:t>
            </a:r>
            <a:r>
              <a:rPr lang="en-US" sz="1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doğal yapıları</a:t>
            </a: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ve gizli desenleri ortaya çıkardı.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596146" y="4867156"/>
            <a:ext cx="383262" cy="38326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3" name="Text 11"/>
          <p:cNvSpPr/>
          <p:nvPr/>
        </p:nvSpPr>
        <p:spPr>
          <a:xfrm>
            <a:off x="1149668" y="4925616"/>
            <a:ext cx="6653212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Tüm sonuçlar, sağlam bilimsel grafikler ve tablolarla </a:t>
            </a:r>
            <a:r>
              <a:rPr lang="en-US" sz="1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desteklenmiştir.</a:t>
            </a:r>
            <a:endParaRPr lang="en-US" sz="16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66" y="5553551"/>
            <a:ext cx="4383524" cy="2044184"/>
          </a:xfrm>
          <a:prstGeom prst="rect">
            <a:avLst/>
          </a:prstGeom>
        </p:spPr>
      </p:pic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498" y="5553551"/>
            <a:ext cx="4383524" cy="2044184"/>
          </a:xfrm>
          <a:prstGeom prst="rect">
            <a:avLst/>
          </a:prstGeom>
        </p:spPr>
      </p:pic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3229" y="5553551"/>
            <a:ext cx="4383524" cy="20441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880</Words>
  <Application>Microsoft Office PowerPoint</Application>
  <PresentationFormat>Özel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4" baseType="lpstr">
      <vt:lpstr>Raleway</vt:lpstr>
      <vt:lpstr>Roboto</vt:lpstr>
      <vt:lpstr>Arial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Şerife Sümeyye Ocak</cp:lastModifiedBy>
  <cp:revision>2</cp:revision>
  <dcterms:created xsi:type="dcterms:W3CDTF">2025-09-09T13:03:00Z</dcterms:created>
  <dcterms:modified xsi:type="dcterms:W3CDTF">2025-09-09T13:22:38Z</dcterms:modified>
</cp:coreProperties>
</file>